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62" r:id="rId8"/>
    <p:sldId id="264" r:id="rId9"/>
    <p:sldId id="268" r:id="rId10"/>
    <p:sldId id="267"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68D9-D463-465C-A168-B77688133F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CEFBF5-583C-48CF-A979-0E4A769ED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2F21B0-642D-46D2-A47C-EC50B1748085}"/>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5" name="Footer Placeholder 4">
            <a:extLst>
              <a:ext uri="{FF2B5EF4-FFF2-40B4-BE49-F238E27FC236}">
                <a16:creationId xmlns:a16="http://schemas.microsoft.com/office/drawing/2014/main" id="{8CCBC780-44EE-4567-8C0C-95F2317ED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D3F85-4F4B-4E45-B418-50CB6E76AEB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567379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06F3-8B4A-4F69-BBB1-3E0108D857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068F04-BCC0-4C19-AE8F-C4F33C1E56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C98EE-E059-4FC2-BCBA-0A38A15087BB}"/>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5" name="Footer Placeholder 4">
            <a:extLst>
              <a:ext uri="{FF2B5EF4-FFF2-40B4-BE49-F238E27FC236}">
                <a16:creationId xmlns:a16="http://schemas.microsoft.com/office/drawing/2014/main" id="{850E6DD3-645C-46CB-9500-A33ADB05B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EFEB5-38A5-4B06-A8CF-6AB08A6198C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2765440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D0C6DD-CC56-441C-BA5A-F6A6FC7D59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DF3C32-FA92-4F4E-AC9F-2E2EAD5115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2A4C1-C504-4885-861D-C80489CDBB20}"/>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5" name="Footer Placeholder 4">
            <a:extLst>
              <a:ext uri="{FF2B5EF4-FFF2-40B4-BE49-F238E27FC236}">
                <a16:creationId xmlns:a16="http://schemas.microsoft.com/office/drawing/2014/main" id="{842CD297-45D5-456A-942E-1B853E368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36B64-90DA-4598-A929-913804998802}"/>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3202513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185-84A8-4F6C-A1A5-337D4BAF4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1296E-E7DC-47E3-9185-DDA97AD851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56340-5894-436C-B82E-8B0369D9C9C3}"/>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5" name="Footer Placeholder 4">
            <a:extLst>
              <a:ext uri="{FF2B5EF4-FFF2-40B4-BE49-F238E27FC236}">
                <a16:creationId xmlns:a16="http://schemas.microsoft.com/office/drawing/2014/main" id="{D3E6E98B-06BA-4F84-B2C5-723B44EF9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464E4-3AD4-446A-BB23-95F007C28869}"/>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205810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3D90-9477-4C66-A802-281792E895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FEE51-061E-41A8-9D50-A9F0D2BDE3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69208E-975D-4B87-BBC7-E5C15BB02475}"/>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5" name="Footer Placeholder 4">
            <a:extLst>
              <a:ext uri="{FF2B5EF4-FFF2-40B4-BE49-F238E27FC236}">
                <a16:creationId xmlns:a16="http://schemas.microsoft.com/office/drawing/2014/main" id="{B53080F1-B14C-40E2-989E-83A2AFD9A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2DC77-2964-4498-A070-BA3451151AD6}"/>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405957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59A-4523-4B30-90B8-643969A9D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B5AD6E-7F1F-4661-A17C-805A8A977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C8850B-EAAB-4332-97B7-27767BB3F4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E365A-61A6-4AA0-A2C8-3D6CE5763AFE}"/>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6" name="Footer Placeholder 5">
            <a:extLst>
              <a:ext uri="{FF2B5EF4-FFF2-40B4-BE49-F238E27FC236}">
                <a16:creationId xmlns:a16="http://schemas.microsoft.com/office/drawing/2014/main" id="{722C7310-21E6-46CB-957A-A5A2FCB2A9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C73D9-F251-4360-8C2E-DDE6093F0A75}"/>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4003174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13E3-8840-49AB-8C43-959ACAC2D5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424A0F-C305-4ED3-8A4D-6E19B3521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7F0EC3-CEC3-4156-9600-FE018C3451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2BFFB7-15BF-4B59-88E8-3B69B026C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C5245C-D12C-43FD-B171-ACFC21A22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6634A4-F989-462F-9E32-19B0E704F5D7}"/>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8" name="Footer Placeholder 7">
            <a:extLst>
              <a:ext uri="{FF2B5EF4-FFF2-40B4-BE49-F238E27FC236}">
                <a16:creationId xmlns:a16="http://schemas.microsoft.com/office/drawing/2014/main" id="{A5805CE9-3756-4AFB-BA78-4C06495019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35F18B-3A4F-431C-94DF-082EFDEB60C5}"/>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064750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790D-95A6-43E8-8FBB-937E69430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5A746-D669-4CE7-81C2-6D2A3A3890A7}"/>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4" name="Footer Placeholder 3">
            <a:extLst>
              <a:ext uri="{FF2B5EF4-FFF2-40B4-BE49-F238E27FC236}">
                <a16:creationId xmlns:a16="http://schemas.microsoft.com/office/drawing/2014/main" id="{7452543F-A4A2-41F7-B2B5-C9B8B1C31A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1341FE-8BFE-495D-9AF1-F1DAA4199401}"/>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19270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52D42-9C76-465F-8D0C-D7D7708365C4}"/>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3" name="Footer Placeholder 2">
            <a:extLst>
              <a:ext uri="{FF2B5EF4-FFF2-40B4-BE49-F238E27FC236}">
                <a16:creationId xmlns:a16="http://schemas.microsoft.com/office/drawing/2014/main" id="{80A0848D-42D3-496E-9395-0D8F88854B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CFD98B-6B47-4DB8-9CC9-A889145EBC13}"/>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57382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A6D3-CE03-4587-A127-751AF20B4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EFE80E-E9B0-4E8D-A03E-DEFA8A73A3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4AE8AE-1F20-4B7D-B9C9-E7976A8ED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79849C-3FD0-4B89-97C6-F48D0841EF53}"/>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6" name="Footer Placeholder 5">
            <a:extLst>
              <a:ext uri="{FF2B5EF4-FFF2-40B4-BE49-F238E27FC236}">
                <a16:creationId xmlns:a16="http://schemas.microsoft.com/office/drawing/2014/main" id="{69125AB4-2E71-444D-8501-87BC74E7F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7959A-389F-4B40-9842-F4B5CEEAC77A}"/>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1687912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4014-86AD-4FB2-BFE9-A5CEFBE51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C89481-3EAB-4010-BA65-04C13C0EC9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3EB34-F464-4399-87AA-E72A446C9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284F42-BBD7-4195-BE70-1A7639B18813}"/>
              </a:ext>
            </a:extLst>
          </p:cNvPr>
          <p:cNvSpPr>
            <a:spLocks noGrp="1"/>
          </p:cNvSpPr>
          <p:nvPr>
            <p:ph type="dt" sz="half" idx="10"/>
          </p:nvPr>
        </p:nvSpPr>
        <p:spPr/>
        <p:txBody>
          <a:bodyPr/>
          <a:lstStyle/>
          <a:p>
            <a:fld id="{EFD325DD-1247-4715-A51A-B4439E12FDDF}" type="datetimeFigureOut">
              <a:rPr lang="en-US" smtClean="0"/>
              <a:t>2/29/2020</a:t>
            </a:fld>
            <a:endParaRPr lang="en-US"/>
          </a:p>
        </p:txBody>
      </p:sp>
      <p:sp>
        <p:nvSpPr>
          <p:cNvPr id="6" name="Footer Placeholder 5">
            <a:extLst>
              <a:ext uri="{FF2B5EF4-FFF2-40B4-BE49-F238E27FC236}">
                <a16:creationId xmlns:a16="http://schemas.microsoft.com/office/drawing/2014/main" id="{B386FEB6-5F80-483B-AEE7-AD9A8FF64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AB9E80-8662-46E6-9DE2-6E43C56D65C3}"/>
              </a:ext>
            </a:extLst>
          </p:cNvPr>
          <p:cNvSpPr>
            <a:spLocks noGrp="1"/>
          </p:cNvSpPr>
          <p:nvPr>
            <p:ph type="sldNum" sz="quarter" idx="12"/>
          </p:nvPr>
        </p:nvSpPr>
        <p:spPr/>
        <p:txBody>
          <a:bodyPr/>
          <a:lstStyle/>
          <a:p>
            <a:fld id="{AD9FCAB4-627C-4258-9331-5101588DFEC4}" type="slidenum">
              <a:rPr lang="en-US" smtClean="0"/>
              <a:t>‹#›</a:t>
            </a:fld>
            <a:endParaRPr lang="en-US"/>
          </a:p>
        </p:txBody>
      </p:sp>
    </p:spTree>
    <p:extLst>
      <p:ext uri="{BB962C8B-B14F-4D97-AF65-F5344CB8AC3E}">
        <p14:creationId xmlns:p14="http://schemas.microsoft.com/office/powerpoint/2010/main" val="52864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AFF30-1FEF-4460-BB09-114BE510DD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4C7931-E623-4CB4-875D-ECB0D128E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41747-9A29-47F7-A6D6-3AD17298C4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D325DD-1247-4715-A51A-B4439E12FDDF}" type="datetimeFigureOut">
              <a:rPr lang="en-US" smtClean="0"/>
              <a:t>2/29/2020</a:t>
            </a:fld>
            <a:endParaRPr lang="en-US"/>
          </a:p>
        </p:txBody>
      </p:sp>
      <p:sp>
        <p:nvSpPr>
          <p:cNvPr id="5" name="Footer Placeholder 4">
            <a:extLst>
              <a:ext uri="{FF2B5EF4-FFF2-40B4-BE49-F238E27FC236}">
                <a16:creationId xmlns:a16="http://schemas.microsoft.com/office/drawing/2014/main" id="{9653A838-8CAC-4C3B-8C9F-F1F8DA4EC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293F45-C5A5-4C8E-9D02-F0AEA1949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FCAB4-627C-4258-9331-5101588DFEC4}" type="slidenum">
              <a:rPr lang="en-US" smtClean="0"/>
              <a:t>‹#›</a:t>
            </a:fld>
            <a:endParaRPr lang="en-US"/>
          </a:p>
        </p:txBody>
      </p:sp>
    </p:spTree>
    <p:extLst>
      <p:ext uri="{BB962C8B-B14F-4D97-AF65-F5344CB8AC3E}">
        <p14:creationId xmlns:p14="http://schemas.microsoft.com/office/powerpoint/2010/main" val="3039362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SSEGISandData/COVID-19/"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cdn.jsdelivr.net/npm/world-atlas@2/countries-110m.json" TargetMode="External"/><Relationship Id="rId5" Type="http://schemas.openxmlformats.org/officeDocument/2006/relationships/hyperlink" Target="https://www.kaggle.com/de5d5fe61fcaa6ad7a66/pandemic-2009-h1n1-swine-flu-influenza-a-dataset" TargetMode="External"/><Relationship Id="rId4" Type="http://schemas.openxmlformats.org/officeDocument/2006/relationships/hyperlink" Target="https://www.who.int/csr/sars/country/table/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1A0380D-BF1A-4875-B028-FB9A0066E61C}"/>
              </a:ext>
            </a:extLst>
          </p:cNvPr>
          <p:cNvGrpSpPr/>
          <p:nvPr/>
        </p:nvGrpSpPr>
        <p:grpSpPr>
          <a:xfrm>
            <a:off x="-2" y="0"/>
            <a:ext cx="12192002" cy="6858000"/>
            <a:chOff x="-2" y="0"/>
            <a:chExt cx="12192002" cy="6858000"/>
          </a:xfrm>
        </p:grpSpPr>
        <p:pic>
          <p:nvPicPr>
            <p:cNvPr id="4" name="Picture 3">
              <a:extLst>
                <a:ext uri="{FF2B5EF4-FFF2-40B4-BE49-F238E27FC236}">
                  <a16:creationId xmlns:a16="http://schemas.microsoft.com/office/drawing/2014/main" id="{2B827BB3-7CBE-43DC-8AEA-E224997EBD50}"/>
                </a:ext>
              </a:extLst>
            </p:cNvPr>
            <p:cNvPicPr>
              <a:picLocks noChangeAspect="1"/>
            </p:cNvPicPr>
            <p:nvPr/>
          </p:nvPicPr>
          <p:blipFill>
            <a:blip r:embed="rId2"/>
            <a:stretch>
              <a:fillRect/>
            </a:stretch>
          </p:blipFill>
          <p:spPr>
            <a:xfrm flipH="1">
              <a:off x="4707651" y="0"/>
              <a:ext cx="7484349" cy="4962449"/>
            </a:xfrm>
            <a:prstGeom prst="rect">
              <a:avLst/>
            </a:prstGeom>
          </p:spPr>
        </p:pic>
        <p:pic>
          <p:nvPicPr>
            <p:cNvPr id="5" name="Picture 4">
              <a:extLst>
                <a:ext uri="{FF2B5EF4-FFF2-40B4-BE49-F238E27FC236}">
                  <a16:creationId xmlns:a16="http://schemas.microsoft.com/office/drawing/2014/main" id="{2B74870D-A38A-448A-8881-431E0EA97AA0}"/>
                </a:ext>
              </a:extLst>
            </p:cNvPr>
            <p:cNvPicPr>
              <a:picLocks noChangeAspect="1"/>
            </p:cNvPicPr>
            <p:nvPr/>
          </p:nvPicPr>
          <p:blipFill>
            <a:blip r:embed="rId2"/>
            <a:stretch>
              <a:fillRect/>
            </a:stretch>
          </p:blipFill>
          <p:spPr>
            <a:xfrm>
              <a:off x="-1" y="3736622"/>
              <a:ext cx="4707652" cy="3121378"/>
            </a:xfrm>
            <a:prstGeom prst="rect">
              <a:avLst/>
            </a:prstGeom>
          </p:spPr>
        </p:pic>
        <p:sp>
          <p:nvSpPr>
            <p:cNvPr id="6" name="TextBox 5">
              <a:extLst>
                <a:ext uri="{FF2B5EF4-FFF2-40B4-BE49-F238E27FC236}">
                  <a16:creationId xmlns:a16="http://schemas.microsoft.com/office/drawing/2014/main" id="{B8A408CD-D2CC-4CF1-A9DF-4B94A002C8E3}"/>
                </a:ext>
              </a:extLst>
            </p:cNvPr>
            <p:cNvSpPr txBox="1"/>
            <p:nvPr/>
          </p:nvSpPr>
          <p:spPr>
            <a:xfrm>
              <a:off x="2788540" y="81578"/>
              <a:ext cx="1919111" cy="1077218"/>
            </a:xfrm>
            <a:prstGeom prst="rect">
              <a:avLst/>
            </a:prstGeom>
            <a:noFill/>
          </p:spPr>
          <p:txBody>
            <a:bodyPr wrap="square" rtlCol="0">
              <a:spAutoFit/>
            </a:bodyPr>
            <a:lstStyle/>
            <a:p>
              <a:pPr algn="r"/>
              <a:r>
                <a:rPr lang="en-US" sz="3200" dirty="0">
                  <a:solidFill>
                    <a:schemeClr val="bg1"/>
                  </a:solidFill>
                  <a:latin typeface="Javanese Text" panose="02000000000000000000" pitchFamily="2" charset="0"/>
                </a:rPr>
                <a:t>Team5</a:t>
              </a:r>
            </a:p>
            <a:p>
              <a:pPr algn="r"/>
              <a:r>
                <a:rPr lang="en-US" sz="3200" dirty="0">
                  <a:solidFill>
                    <a:schemeClr val="bg1"/>
                  </a:solidFill>
                  <a:latin typeface="Javanese Text" panose="02000000000000000000" pitchFamily="2" charset="0"/>
                </a:rPr>
                <a:t>Project 2</a:t>
              </a:r>
            </a:p>
          </p:txBody>
        </p:sp>
        <p:sp>
          <p:nvSpPr>
            <p:cNvPr id="7" name="TextBox 6">
              <a:extLst>
                <a:ext uri="{FF2B5EF4-FFF2-40B4-BE49-F238E27FC236}">
                  <a16:creationId xmlns:a16="http://schemas.microsoft.com/office/drawing/2014/main" id="{CABBE5CD-D9C8-49C1-A007-687E01D2D9BB}"/>
                </a:ext>
              </a:extLst>
            </p:cNvPr>
            <p:cNvSpPr txBox="1"/>
            <p:nvPr/>
          </p:nvSpPr>
          <p:spPr>
            <a:xfrm>
              <a:off x="-2" y="2115628"/>
              <a:ext cx="3885746" cy="1754326"/>
            </a:xfrm>
            <a:prstGeom prst="rect">
              <a:avLst/>
            </a:prstGeom>
            <a:noFill/>
          </p:spPr>
          <p:txBody>
            <a:bodyPr wrap="square" rtlCol="0">
              <a:spAutoFit/>
            </a:bodyPr>
            <a:lstStyle/>
            <a:p>
              <a:r>
                <a:rPr lang="en-US" sz="5400" b="1" dirty="0">
                  <a:solidFill>
                    <a:schemeClr val="bg1"/>
                  </a:solidFill>
                  <a:latin typeface="Javanese Text" panose="02000000000000000000" pitchFamily="2" charset="0"/>
                </a:rPr>
                <a:t>Pandemic </a:t>
              </a:r>
            </a:p>
            <a:p>
              <a:r>
                <a:rPr lang="en-US" sz="5400" b="1" dirty="0">
                  <a:solidFill>
                    <a:schemeClr val="bg1"/>
                  </a:solidFill>
                  <a:latin typeface="Javanese Text" panose="02000000000000000000" pitchFamily="2" charset="0"/>
                </a:rPr>
                <a:t>Propagation</a:t>
              </a:r>
            </a:p>
          </p:txBody>
        </p:sp>
        <p:sp>
          <p:nvSpPr>
            <p:cNvPr id="8" name="TextBox 7">
              <a:extLst>
                <a:ext uri="{FF2B5EF4-FFF2-40B4-BE49-F238E27FC236}">
                  <a16:creationId xmlns:a16="http://schemas.microsoft.com/office/drawing/2014/main" id="{90C4558B-A8E4-40F1-82C6-CF5B6CFC0E66}"/>
                </a:ext>
              </a:extLst>
            </p:cNvPr>
            <p:cNvSpPr txBox="1"/>
            <p:nvPr/>
          </p:nvSpPr>
          <p:spPr>
            <a:xfrm>
              <a:off x="4707652" y="5086351"/>
              <a:ext cx="3450512" cy="830997"/>
            </a:xfrm>
            <a:prstGeom prst="rect">
              <a:avLst/>
            </a:prstGeom>
            <a:noFill/>
          </p:spPr>
          <p:txBody>
            <a:bodyPr wrap="square" rtlCol="0">
              <a:spAutoFit/>
            </a:bodyPr>
            <a:lstStyle/>
            <a:p>
              <a:r>
                <a:rPr lang="en-US" sz="2400" dirty="0" err="1">
                  <a:solidFill>
                    <a:schemeClr val="bg1"/>
                  </a:solidFill>
                  <a:latin typeface="Javanese Text" panose="02000000000000000000" pitchFamily="2" charset="0"/>
                </a:rPr>
                <a:t>Vaishall</a:t>
              </a:r>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Pradeepkumar</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Youssef </a:t>
              </a:r>
              <a:r>
                <a:rPr lang="en-US" sz="2400" dirty="0" err="1">
                  <a:solidFill>
                    <a:schemeClr val="bg1"/>
                  </a:solidFill>
                  <a:latin typeface="Javanese Text" panose="02000000000000000000" pitchFamily="2" charset="0"/>
                </a:rPr>
                <a:t>Mroue</a:t>
              </a:r>
              <a:endParaRPr lang="en-US" sz="2400" dirty="0">
                <a:solidFill>
                  <a:schemeClr val="bg1"/>
                </a:solidFill>
                <a:latin typeface="Javanese Text" panose="02000000000000000000" pitchFamily="2" charset="0"/>
              </a:endParaRPr>
            </a:p>
          </p:txBody>
        </p:sp>
        <p:sp>
          <p:nvSpPr>
            <p:cNvPr id="9" name="TextBox 8">
              <a:extLst>
                <a:ext uri="{FF2B5EF4-FFF2-40B4-BE49-F238E27FC236}">
                  <a16:creationId xmlns:a16="http://schemas.microsoft.com/office/drawing/2014/main" id="{34F7CC28-81FD-46F1-BC3B-9AC423DB5C3E}"/>
                </a:ext>
              </a:extLst>
            </p:cNvPr>
            <p:cNvSpPr txBox="1"/>
            <p:nvPr/>
          </p:nvSpPr>
          <p:spPr>
            <a:xfrm>
              <a:off x="10158413" y="5998429"/>
              <a:ext cx="2033587" cy="830997"/>
            </a:xfrm>
            <a:prstGeom prst="rect">
              <a:avLst/>
            </a:prstGeom>
            <a:noFill/>
          </p:spPr>
          <p:txBody>
            <a:bodyPr wrap="square" rtlCol="0">
              <a:spAutoFit/>
            </a:bodyPr>
            <a:lstStyle/>
            <a:p>
              <a:r>
                <a:rPr lang="en-US" sz="2400" dirty="0">
                  <a:solidFill>
                    <a:schemeClr val="bg1"/>
                  </a:solidFill>
                  <a:latin typeface="Javanese Text" panose="02000000000000000000" pitchFamily="2" charset="0"/>
                </a:rPr>
                <a:t>Eliana Suarez</a:t>
              </a:r>
            </a:p>
            <a:p>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Xiaodi</a:t>
              </a:r>
              <a:r>
                <a:rPr lang="en-US" sz="2400" dirty="0">
                  <a:solidFill>
                    <a:schemeClr val="bg1"/>
                  </a:solidFill>
                  <a:latin typeface="Javanese Text" panose="02000000000000000000" pitchFamily="2" charset="0"/>
                </a:rPr>
                <a:t> Lin</a:t>
              </a:r>
            </a:p>
          </p:txBody>
        </p:sp>
        <p:sp>
          <p:nvSpPr>
            <p:cNvPr id="10" name="TextBox 9">
              <a:extLst>
                <a:ext uri="{FF2B5EF4-FFF2-40B4-BE49-F238E27FC236}">
                  <a16:creationId xmlns:a16="http://schemas.microsoft.com/office/drawing/2014/main" id="{7A2C8C94-7DE8-4182-A862-949F3AF4650B}"/>
                </a:ext>
              </a:extLst>
            </p:cNvPr>
            <p:cNvSpPr txBox="1"/>
            <p:nvPr/>
          </p:nvSpPr>
          <p:spPr>
            <a:xfrm>
              <a:off x="7884401" y="6457890"/>
              <a:ext cx="1481496" cy="400110"/>
            </a:xfrm>
            <a:prstGeom prst="rect">
              <a:avLst/>
            </a:prstGeom>
            <a:noFill/>
          </p:spPr>
          <p:txBody>
            <a:bodyPr wrap="none" rtlCol="0">
              <a:spAutoFit/>
            </a:bodyPr>
            <a:lstStyle/>
            <a:p>
              <a:r>
                <a:rPr lang="en-US" sz="2000" dirty="0">
                  <a:solidFill>
                    <a:schemeClr val="bg1"/>
                  </a:solidFill>
                  <a:latin typeface="Javanese Text" panose="02000000000000000000" pitchFamily="2" charset="0"/>
                </a:rPr>
                <a:t>02.27.2020</a:t>
              </a:r>
            </a:p>
          </p:txBody>
        </p:sp>
      </p:grpSp>
    </p:spTree>
    <p:extLst>
      <p:ext uri="{BB962C8B-B14F-4D97-AF65-F5344CB8AC3E}">
        <p14:creationId xmlns:p14="http://schemas.microsoft.com/office/powerpoint/2010/main" val="1377818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CB3C0E-5D71-479E-ADE9-CB68764AE992}"/>
              </a:ext>
            </a:extLst>
          </p:cNvPr>
          <p:cNvGrpSpPr/>
          <p:nvPr/>
        </p:nvGrpSpPr>
        <p:grpSpPr>
          <a:xfrm>
            <a:off x="0" y="13252"/>
            <a:ext cx="12191999" cy="6858000"/>
            <a:chOff x="0" y="13252"/>
            <a:chExt cx="12191999" cy="6858000"/>
          </a:xfrm>
        </p:grpSpPr>
        <p:pic>
          <p:nvPicPr>
            <p:cNvPr id="4" name="Picture 3">
              <a:extLst>
                <a:ext uri="{FF2B5EF4-FFF2-40B4-BE49-F238E27FC236}">
                  <a16:creationId xmlns:a16="http://schemas.microsoft.com/office/drawing/2014/main" id="{AD2DF828-05D7-4D76-AAAD-A33B1FD4278F}"/>
                </a:ext>
              </a:extLst>
            </p:cNvPr>
            <p:cNvPicPr>
              <a:picLocks noChangeAspect="1"/>
            </p:cNvPicPr>
            <p:nvPr/>
          </p:nvPicPr>
          <p:blipFill>
            <a:blip r:embed="rId2"/>
            <a:stretch>
              <a:fillRect/>
            </a:stretch>
          </p:blipFill>
          <p:spPr>
            <a:xfrm>
              <a:off x="0" y="13252"/>
              <a:ext cx="12191999" cy="6858000"/>
            </a:xfrm>
            <a:prstGeom prst="rect">
              <a:avLst/>
            </a:prstGeom>
          </p:spPr>
        </p:pic>
        <p:sp>
          <p:nvSpPr>
            <p:cNvPr id="5" name="TextBox 4">
              <a:extLst>
                <a:ext uri="{FF2B5EF4-FFF2-40B4-BE49-F238E27FC236}">
                  <a16:creationId xmlns:a16="http://schemas.microsoft.com/office/drawing/2014/main" id="{54EBEAF3-BC45-4349-921F-7C6827E54DEB}"/>
                </a:ext>
              </a:extLst>
            </p:cNvPr>
            <p:cNvSpPr txBox="1"/>
            <p:nvPr/>
          </p:nvSpPr>
          <p:spPr>
            <a:xfrm>
              <a:off x="1437860" y="810762"/>
              <a:ext cx="9316278" cy="4893647"/>
            </a:xfrm>
            <a:prstGeom prst="rect">
              <a:avLst/>
            </a:prstGeom>
            <a:noFill/>
          </p:spPr>
          <p:txBody>
            <a:bodyPr wrap="square" rtlCol="0">
              <a:spAutoFit/>
            </a:bodyPr>
            <a:lstStyle/>
            <a:p>
              <a:r>
                <a:rPr lang="en-US" sz="3600" b="1" dirty="0">
                  <a:solidFill>
                    <a:srgbClr val="CC0099"/>
                  </a:solidFill>
                  <a:latin typeface="Javanese Text" panose="02000000000000000000" pitchFamily="2" charset="0"/>
                </a:rPr>
                <a:t>Conclusion:</a:t>
              </a:r>
            </a:p>
            <a:p>
              <a:endParaRPr lang="en-US" b="1" dirty="0">
                <a:solidFill>
                  <a:srgbClr val="CC0099"/>
                </a:solidFill>
                <a:latin typeface="Javanese Text" panose="02000000000000000000" pitchFamily="2" charset="0"/>
              </a:endParaRP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For deadly viruses that spread globally, our analysis focused on the </a:t>
              </a:r>
              <a:r>
                <a:rPr lang="en-US" sz="2400" dirty="0"/>
                <a:t> </a:t>
              </a:r>
              <a:r>
                <a:rPr lang="en-US" sz="2400" b="1" dirty="0">
                  <a:solidFill>
                    <a:srgbClr val="CC0099"/>
                  </a:solidFill>
                  <a:latin typeface="Javanese Text" panose="02000000000000000000" pitchFamily="2" charset="0"/>
                </a:rPr>
                <a:t>global effects and horizontal comparison. </a:t>
              </a: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The analysis showed every time the virus's outbreak, it’s power became more inexorable and more difficult to control because they were not follow the same trend, which cause higher deaths rate. </a:t>
              </a: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Our horizontal analysis can be helpful for people who interested on this topic.</a:t>
              </a:r>
            </a:p>
            <a:p>
              <a:pPr marL="457200" indent="-457200">
                <a:buFont typeface="Wingdings" panose="05000000000000000000" pitchFamily="2" charset="2"/>
                <a:buChar char="Ø"/>
              </a:pPr>
              <a:r>
                <a:rPr lang="en-US" sz="2400" b="1" dirty="0">
                  <a:solidFill>
                    <a:srgbClr val="CC0099"/>
                  </a:solidFill>
                  <a:latin typeface="Javanese Text" panose="02000000000000000000" pitchFamily="2" charset="0"/>
                </a:rPr>
                <a:t>Our analysis tend to use for public education, to raise public awareness of those pandemic. It will help public readiness and strategy making for those kind pandemic.</a:t>
              </a:r>
            </a:p>
            <a:p>
              <a:endParaRPr lang="en-US" dirty="0"/>
            </a:p>
          </p:txBody>
        </p:sp>
      </p:grpSp>
    </p:spTree>
    <p:extLst>
      <p:ext uri="{BB962C8B-B14F-4D97-AF65-F5344CB8AC3E}">
        <p14:creationId xmlns:p14="http://schemas.microsoft.com/office/powerpoint/2010/main" val="262615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947C81-B2A5-4F9B-8121-2E8EC5A0DBDB}"/>
              </a:ext>
            </a:extLst>
          </p:cNvPr>
          <p:cNvPicPr>
            <a:picLocks noGrp="1" noChangeAspect="1"/>
          </p:cNvPicPr>
          <p:nvPr>
            <p:ph idx="1"/>
          </p:nvPr>
        </p:nvPicPr>
        <p:blipFill rotWithShape="1">
          <a:blip r:embed="rId4"/>
          <a:srcRect l="4142"/>
          <a:stretch/>
        </p:blipFill>
        <p:spPr>
          <a:xfrm>
            <a:off x="4770784" y="-37893"/>
            <a:ext cx="7421216" cy="5670067"/>
          </a:xfrm>
          <a:prstGeom prst="rect">
            <a:avLst/>
          </a:prstGeom>
        </p:spPr>
      </p:pic>
      <p:pic>
        <p:nvPicPr>
          <p:cNvPr id="5" name="Picture 4">
            <a:extLst>
              <a:ext uri="{FF2B5EF4-FFF2-40B4-BE49-F238E27FC236}">
                <a16:creationId xmlns:a16="http://schemas.microsoft.com/office/drawing/2014/main" id="{F2827409-3EDA-4A96-BC8E-A1E355218612}"/>
              </a:ext>
            </a:extLst>
          </p:cNvPr>
          <p:cNvPicPr>
            <a:picLocks noChangeAspect="1"/>
          </p:cNvPicPr>
          <p:nvPr/>
        </p:nvPicPr>
        <p:blipFill rotWithShape="1">
          <a:blip r:embed="rId4"/>
          <a:srcRect t="26164"/>
          <a:stretch/>
        </p:blipFill>
        <p:spPr>
          <a:xfrm>
            <a:off x="0" y="4651513"/>
            <a:ext cx="4770784" cy="2438888"/>
          </a:xfrm>
          <a:prstGeom prst="rect">
            <a:avLst/>
          </a:prstGeom>
        </p:spPr>
      </p:pic>
      <p:sp>
        <p:nvSpPr>
          <p:cNvPr id="6" name="TextBox 5">
            <a:extLst>
              <a:ext uri="{FF2B5EF4-FFF2-40B4-BE49-F238E27FC236}">
                <a16:creationId xmlns:a16="http://schemas.microsoft.com/office/drawing/2014/main" id="{EBF9FB04-E406-478F-BB7A-4E78051BB33F}"/>
              </a:ext>
            </a:extLst>
          </p:cNvPr>
          <p:cNvSpPr txBox="1"/>
          <p:nvPr/>
        </p:nvSpPr>
        <p:spPr>
          <a:xfrm>
            <a:off x="0" y="157163"/>
            <a:ext cx="4770784" cy="4832092"/>
          </a:xfrm>
          <a:prstGeom prst="rect">
            <a:avLst/>
          </a:prstGeom>
          <a:noFill/>
        </p:spPr>
        <p:txBody>
          <a:bodyPr wrap="square" rtlCol="0">
            <a:spAutoFit/>
          </a:bodyPr>
          <a:lstStyle/>
          <a:p>
            <a:r>
              <a:rPr lang="en-US" sz="3600" b="1" dirty="0">
                <a:latin typeface="Javanese Text" panose="02000000000000000000" pitchFamily="2" charset="0"/>
              </a:rPr>
              <a:t>           </a:t>
            </a:r>
            <a:r>
              <a:rPr lang="en-US" sz="3600" b="1" dirty="0">
                <a:solidFill>
                  <a:schemeClr val="bg1"/>
                </a:solidFill>
                <a:latin typeface="Javanese Text" panose="02000000000000000000" pitchFamily="2" charset="0"/>
              </a:rPr>
              <a:t>Credits:</a:t>
            </a:r>
          </a:p>
          <a:p>
            <a:endParaRPr lang="en-US" sz="1400" b="1"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Project Idea: Eliana</a:t>
            </a:r>
          </a:p>
          <a:p>
            <a:r>
              <a:rPr lang="en-US" sz="2400" dirty="0">
                <a:solidFill>
                  <a:schemeClr val="bg1"/>
                </a:solidFill>
                <a:latin typeface="Javanese Text" panose="02000000000000000000" pitchFamily="2" charset="0"/>
              </a:rPr>
              <a:t>Data Resources: Eliana, Youssef,</a:t>
            </a:r>
          </a:p>
          <a:p>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Vaishall</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Design, Styling: All</a:t>
            </a:r>
          </a:p>
          <a:p>
            <a:r>
              <a:rPr lang="en-US" sz="2400" dirty="0">
                <a:solidFill>
                  <a:schemeClr val="bg1"/>
                </a:solidFill>
                <a:latin typeface="Javanese Text" panose="02000000000000000000" pitchFamily="2" charset="0"/>
              </a:rPr>
              <a:t>Flask: </a:t>
            </a:r>
            <a:r>
              <a:rPr lang="en-US" sz="2400" dirty="0" err="1">
                <a:solidFill>
                  <a:schemeClr val="bg1"/>
                </a:solidFill>
                <a:latin typeface="Javanese Text" panose="02000000000000000000" pitchFamily="2" charset="0"/>
              </a:rPr>
              <a:t>Vaishall</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HTML, Line Charts: Eliana</a:t>
            </a:r>
          </a:p>
          <a:p>
            <a:r>
              <a:rPr lang="en-US" sz="2400" dirty="0">
                <a:solidFill>
                  <a:schemeClr val="bg1"/>
                </a:solidFill>
                <a:latin typeface="Javanese Text" panose="02000000000000000000" pitchFamily="2" charset="0"/>
              </a:rPr>
              <a:t>Map: </a:t>
            </a:r>
            <a:r>
              <a:rPr lang="en-US" sz="2400" dirty="0" err="1">
                <a:solidFill>
                  <a:schemeClr val="bg1"/>
                </a:solidFill>
                <a:latin typeface="Javanese Text" panose="02000000000000000000" pitchFamily="2" charset="0"/>
              </a:rPr>
              <a:t>Vaishall</a:t>
            </a:r>
            <a:r>
              <a:rPr lang="en-US" sz="2400" dirty="0">
                <a:solidFill>
                  <a:schemeClr val="bg1"/>
                </a:solidFill>
                <a:latin typeface="Javanese Text" panose="02000000000000000000" pitchFamily="2" charset="0"/>
              </a:rPr>
              <a:t>, </a:t>
            </a:r>
            <a:r>
              <a:rPr lang="en-US" sz="2400" dirty="0" err="1">
                <a:solidFill>
                  <a:schemeClr val="bg1"/>
                </a:solidFill>
                <a:latin typeface="Javanese Text" panose="02000000000000000000" pitchFamily="2" charset="0"/>
              </a:rPr>
              <a:t>Xiaodi</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Globe: </a:t>
            </a:r>
            <a:r>
              <a:rPr lang="en-US" sz="2400" dirty="0" err="1">
                <a:solidFill>
                  <a:schemeClr val="bg1"/>
                </a:solidFill>
                <a:latin typeface="Javanese Text" panose="02000000000000000000" pitchFamily="2" charset="0"/>
              </a:rPr>
              <a:t>Vaishall</a:t>
            </a:r>
            <a:endParaRPr lang="en-US" sz="2400" dirty="0">
              <a:solidFill>
                <a:schemeClr val="bg1"/>
              </a:solidFill>
              <a:latin typeface="Javanese Text" panose="02000000000000000000" pitchFamily="2" charset="0"/>
            </a:endParaRPr>
          </a:p>
          <a:p>
            <a:r>
              <a:rPr lang="en-US" sz="2400" dirty="0">
                <a:solidFill>
                  <a:schemeClr val="bg1"/>
                </a:solidFill>
                <a:latin typeface="Javanese Text" panose="02000000000000000000" pitchFamily="2" charset="0"/>
              </a:rPr>
              <a:t>Bubble Plot, Bar Chart: Youssef</a:t>
            </a:r>
          </a:p>
          <a:p>
            <a:r>
              <a:rPr lang="en-US" sz="2400" dirty="0">
                <a:solidFill>
                  <a:schemeClr val="bg1"/>
                </a:solidFill>
                <a:latin typeface="Javanese Text" panose="02000000000000000000" pitchFamily="2" charset="0"/>
              </a:rPr>
              <a:t>Presentation: </a:t>
            </a:r>
            <a:r>
              <a:rPr lang="en-US" sz="2400" dirty="0" err="1">
                <a:solidFill>
                  <a:schemeClr val="bg1"/>
                </a:solidFill>
                <a:latin typeface="Javanese Text" panose="02000000000000000000" pitchFamily="2" charset="0"/>
              </a:rPr>
              <a:t>Xiaodi</a:t>
            </a:r>
            <a:endParaRPr lang="en-US" sz="2400" dirty="0">
              <a:solidFill>
                <a:schemeClr val="bg1"/>
              </a:solidFill>
              <a:latin typeface="Javanese Text" panose="02000000000000000000" pitchFamily="2" charset="0"/>
            </a:endParaRPr>
          </a:p>
          <a:p>
            <a:endParaRPr lang="en-US" dirty="0"/>
          </a:p>
        </p:txBody>
      </p:sp>
      <p:sp>
        <p:nvSpPr>
          <p:cNvPr id="7" name="TextBox 6">
            <a:extLst>
              <a:ext uri="{FF2B5EF4-FFF2-40B4-BE49-F238E27FC236}">
                <a16:creationId xmlns:a16="http://schemas.microsoft.com/office/drawing/2014/main" id="{50454C49-9DA5-4A7D-97E7-439CD472D9A7}"/>
              </a:ext>
            </a:extLst>
          </p:cNvPr>
          <p:cNvSpPr txBox="1"/>
          <p:nvPr/>
        </p:nvSpPr>
        <p:spPr>
          <a:xfrm>
            <a:off x="6096000" y="5940792"/>
            <a:ext cx="6101350" cy="1015663"/>
          </a:xfrm>
          <a:prstGeom prst="rect">
            <a:avLst/>
          </a:prstGeom>
          <a:noFill/>
        </p:spPr>
        <p:txBody>
          <a:bodyPr wrap="none" rtlCol="0">
            <a:spAutoFit/>
          </a:bodyPr>
          <a:lstStyle/>
          <a:p>
            <a:r>
              <a:rPr lang="en-US" sz="3200" b="1" dirty="0">
                <a:solidFill>
                  <a:schemeClr val="bg1"/>
                </a:solidFill>
                <a:latin typeface="Javanese Text" panose="02000000000000000000" pitchFamily="2" charset="0"/>
              </a:rPr>
              <a:t>	   Special Acknowledgement:</a:t>
            </a:r>
          </a:p>
          <a:p>
            <a:r>
              <a:rPr lang="en-US" sz="2800" dirty="0">
                <a:solidFill>
                  <a:schemeClr val="bg1"/>
                </a:solidFill>
                <a:latin typeface="Javanese Text" panose="02000000000000000000" pitchFamily="2" charset="0"/>
              </a:rPr>
              <a:t>Project organization, Control: </a:t>
            </a:r>
            <a:r>
              <a:rPr lang="en-US" sz="2800" dirty="0" err="1">
                <a:solidFill>
                  <a:schemeClr val="bg1"/>
                </a:solidFill>
                <a:latin typeface="Javanese Text" panose="02000000000000000000" pitchFamily="2" charset="0"/>
              </a:rPr>
              <a:t>Vaishall</a:t>
            </a:r>
            <a:endParaRPr lang="en-US" sz="2800" dirty="0">
              <a:solidFill>
                <a:schemeClr val="bg1"/>
              </a:solidFill>
              <a:latin typeface="Javanese Text" panose="02000000000000000000" pitchFamily="2" charset="0"/>
            </a:endParaRPr>
          </a:p>
        </p:txBody>
      </p:sp>
      <p:pic>
        <p:nvPicPr>
          <p:cNvPr id="3" name="song">
            <a:hlinkClick r:id="" action="ppaction://media"/>
            <a:extLst>
              <a:ext uri="{FF2B5EF4-FFF2-40B4-BE49-F238E27FC236}">
                <a16:creationId xmlns:a16="http://schemas.microsoft.com/office/drawing/2014/main" id="{89AD0EBF-93C7-4C20-9B9B-03ECA515C6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3392" y="604158"/>
            <a:ext cx="6096000" cy="3429000"/>
          </a:xfrm>
          <a:prstGeom prst="rect">
            <a:avLst/>
          </a:prstGeom>
        </p:spPr>
      </p:pic>
    </p:spTree>
    <p:extLst>
      <p:ext uri="{BB962C8B-B14F-4D97-AF65-F5344CB8AC3E}">
        <p14:creationId xmlns:p14="http://schemas.microsoft.com/office/powerpoint/2010/main" val="154643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44B9EC9-7EF5-4437-84E2-F3269BB6FD81}"/>
              </a:ext>
            </a:extLst>
          </p:cNvPr>
          <p:cNvGrpSpPr/>
          <p:nvPr/>
        </p:nvGrpSpPr>
        <p:grpSpPr>
          <a:xfrm>
            <a:off x="1433688" y="205040"/>
            <a:ext cx="9482667" cy="6447920"/>
            <a:chOff x="1433688" y="205040"/>
            <a:chExt cx="9482667" cy="6447920"/>
          </a:xfrm>
        </p:grpSpPr>
        <p:pic>
          <p:nvPicPr>
            <p:cNvPr id="4" name="Picture 3">
              <a:extLst>
                <a:ext uri="{FF2B5EF4-FFF2-40B4-BE49-F238E27FC236}">
                  <a16:creationId xmlns:a16="http://schemas.microsoft.com/office/drawing/2014/main" id="{5606A124-D54B-4A3B-BB51-054F57ADEC4B}"/>
                </a:ext>
              </a:extLst>
            </p:cNvPr>
            <p:cNvPicPr>
              <a:picLocks noChangeAspect="1"/>
            </p:cNvPicPr>
            <p:nvPr/>
          </p:nvPicPr>
          <p:blipFill>
            <a:blip r:embed="rId2"/>
            <a:stretch>
              <a:fillRect/>
            </a:stretch>
          </p:blipFill>
          <p:spPr>
            <a:xfrm>
              <a:off x="1433688" y="205040"/>
              <a:ext cx="9482667" cy="6287420"/>
            </a:xfrm>
            <a:prstGeom prst="rect">
              <a:avLst/>
            </a:prstGeom>
          </p:spPr>
        </p:pic>
        <p:sp>
          <p:nvSpPr>
            <p:cNvPr id="5" name="TextBox 4">
              <a:extLst>
                <a:ext uri="{FF2B5EF4-FFF2-40B4-BE49-F238E27FC236}">
                  <a16:creationId xmlns:a16="http://schemas.microsoft.com/office/drawing/2014/main" id="{49B57701-76FB-487F-86A5-8164900BF28F}"/>
                </a:ext>
              </a:extLst>
            </p:cNvPr>
            <p:cNvSpPr txBox="1"/>
            <p:nvPr/>
          </p:nvSpPr>
          <p:spPr>
            <a:xfrm>
              <a:off x="1617500" y="343540"/>
              <a:ext cx="9115042" cy="6309420"/>
            </a:xfrm>
            <a:prstGeom prst="rect">
              <a:avLst/>
            </a:prstGeom>
            <a:noFill/>
          </p:spPr>
          <p:txBody>
            <a:bodyPr wrap="square" rtlCol="0">
              <a:spAutoFit/>
            </a:bodyPr>
            <a:lstStyle/>
            <a:p>
              <a:r>
                <a:rPr lang="en-US" sz="2800" b="1" dirty="0">
                  <a:solidFill>
                    <a:srgbClr val="CC0099"/>
                  </a:solidFill>
                  <a:latin typeface="Javanese Text" panose="02000000000000000000" pitchFamily="2" charset="0"/>
                </a:rPr>
                <a:t>Background: </a:t>
              </a:r>
            </a:p>
            <a:p>
              <a:r>
                <a:rPr lang="en-US" sz="2000" dirty="0">
                  <a:solidFill>
                    <a:srgbClr val="CC0099"/>
                  </a:solidFill>
                  <a:latin typeface="Javanese Text" panose="02000000000000000000" pitchFamily="2" charset="0"/>
                </a:rPr>
                <a:t>The coronavirus that originated in China has spread fear and anxiety around the world in every corner since New Year 2020. This deadly virus pandemic again was caused by humans who were irresponsible and went against natural law.  The goal of this analysis is to raise public awareness and educate people who are interested in this topic.</a:t>
              </a:r>
            </a:p>
            <a:p>
              <a:endParaRPr lang="en-US" sz="2000" dirty="0">
                <a:latin typeface="Javanese Text" panose="02000000000000000000" pitchFamily="2" charset="0"/>
              </a:endParaRPr>
            </a:p>
            <a:p>
              <a:r>
                <a:rPr lang="en-US" sz="2800" b="1" dirty="0">
                  <a:solidFill>
                    <a:srgbClr val="CC0099"/>
                  </a:solidFill>
                  <a:latin typeface="Javanese Text" panose="02000000000000000000" pitchFamily="2" charset="0"/>
                </a:rPr>
                <a:t>Data</a:t>
              </a:r>
              <a:r>
                <a:rPr lang="en-US" b="1" dirty="0">
                  <a:solidFill>
                    <a:srgbClr val="CC0099"/>
                  </a:solidFill>
                  <a:latin typeface="Javanese Text" panose="02000000000000000000" pitchFamily="2" charset="0"/>
                </a:rPr>
                <a:t>:</a:t>
              </a:r>
              <a:r>
                <a:rPr lang="en-US" dirty="0">
                  <a:solidFill>
                    <a:srgbClr val="CC0099"/>
                  </a:solidFill>
                  <a:latin typeface="Javanese Text" panose="02000000000000000000" pitchFamily="2" charset="0"/>
                </a:rPr>
                <a:t>   </a:t>
              </a:r>
            </a:p>
            <a:p>
              <a:pPr marL="285750" lvl="0" indent="-285750">
                <a:buFont typeface="Wingdings" panose="05000000000000000000" pitchFamily="2" charset="2"/>
                <a:buChar char="v"/>
              </a:pPr>
              <a:r>
                <a:rPr lang="en-US" sz="2000" dirty="0">
                  <a:solidFill>
                    <a:srgbClr val="CC0099"/>
                  </a:solidFill>
                  <a:latin typeface="Javanese Text" panose="02000000000000000000" pitchFamily="2" charset="0"/>
                </a:rPr>
                <a:t>Coronavirus:</a:t>
              </a:r>
              <a:r>
                <a:rPr lang="en-US" sz="2000" dirty="0">
                  <a:latin typeface="Javanese Text" panose="02000000000000000000" pitchFamily="2" charset="0"/>
                </a:rPr>
                <a:t> </a:t>
              </a:r>
              <a:r>
                <a:rPr lang="en-US" u="sng" dirty="0">
                  <a:latin typeface="Javanese Text" panose="02000000000000000000" pitchFamily="2" charset="0"/>
                  <a:hlinkClick r:id="rId3"/>
                </a:rPr>
                <a:t>https://github.com/CSSEGISandData/COVID-19/</a:t>
              </a:r>
              <a:endParaRPr lang="en-US" dirty="0">
                <a:latin typeface="Javanese Text" panose="02000000000000000000" pitchFamily="2" charset="0"/>
              </a:endParaRPr>
            </a:p>
            <a:p>
              <a:pPr marL="285750" lvl="0" indent="-285750">
                <a:buFont typeface="Wingdings" panose="05000000000000000000" pitchFamily="2" charset="2"/>
                <a:buChar char="v"/>
              </a:pPr>
              <a:r>
                <a:rPr lang="en-US" sz="2000" dirty="0">
                  <a:solidFill>
                    <a:srgbClr val="CC0099"/>
                  </a:solidFill>
                  <a:latin typeface="Javanese Text" panose="02000000000000000000" pitchFamily="2" charset="0"/>
                </a:rPr>
                <a:t>SARS:</a:t>
              </a:r>
              <a:r>
                <a:rPr lang="en-US" dirty="0">
                  <a:latin typeface="Javanese Text" panose="02000000000000000000" pitchFamily="2" charset="0"/>
                </a:rPr>
                <a:t> </a:t>
              </a:r>
              <a:r>
                <a:rPr lang="en-US" u="sng" dirty="0">
                  <a:latin typeface="Javanese Text" panose="02000000000000000000" pitchFamily="2" charset="0"/>
                  <a:hlinkClick r:id="rId4"/>
                </a:rPr>
                <a:t>https://www.who.int/csr/sars/country/table/en/</a:t>
              </a:r>
              <a:endParaRPr lang="en-US" dirty="0">
                <a:latin typeface="Javanese Text" panose="02000000000000000000" pitchFamily="2" charset="0"/>
              </a:endParaRPr>
            </a:p>
            <a:p>
              <a:pPr marL="285750" lvl="0" indent="-285750">
                <a:buFont typeface="Wingdings" panose="05000000000000000000" pitchFamily="2" charset="2"/>
                <a:buChar char="v"/>
              </a:pPr>
              <a:r>
                <a:rPr lang="en-US" sz="2000" dirty="0">
                  <a:solidFill>
                    <a:srgbClr val="CC0099"/>
                  </a:solidFill>
                  <a:latin typeface="Javanese Text" panose="02000000000000000000" pitchFamily="2" charset="0"/>
                </a:rPr>
                <a:t>H1N1:</a:t>
              </a:r>
              <a:r>
                <a:rPr lang="en-US" dirty="0">
                  <a:latin typeface="Javanese Text" panose="02000000000000000000" pitchFamily="2" charset="0"/>
                </a:rPr>
                <a:t> </a:t>
              </a:r>
              <a:r>
                <a:rPr lang="en-US" u="sng" dirty="0">
                  <a:latin typeface="Javanese Text" panose="02000000000000000000" pitchFamily="2" charset="0"/>
                  <a:hlinkClick r:id="rId5"/>
                </a:rPr>
                <a:t>https://www.kaggle.com/de5d5fe61fcaa6ad7a66/pandemic-2009-h1n1-swine-flu-influenza-a-dataset</a:t>
              </a:r>
              <a:endParaRPr lang="en-US" u="sng" dirty="0">
                <a:latin typeface="Javanese Text" panose="02000000000000000000" pitchFamily="2" charset="0"/>
              </a:endParaRPr>
            </a:p>
            <a:p>
              <a:pPr marL="285750" lvl="0" indent="-285750">
                <a:buFont typeface="Wingdings" panose="05000000000000000000" pitchFamily="2" charset="2"/>
                <a:buChar char="v"/>
              </a:pPr>
              <a:r>
                <a:rPr lang="en-US" dirty="0">
                  <a:solidFill>
                    <a:srgbClr val="CC0099"/>
                  </a:solidFill>
                </a:rPr>
                <a:t>Geographic:</a:t>
              </a:r>
              <a:r>
                <a:rPr lang="en-US" dirty="0"/>
                <a:t> </a:t>
              </a:r>
              <a:r>
                <a:rPr lang="en-US" dirty="0">
                  <a:hlinkClick r:id="rId6"/>
                </a:rPr>
                <a:t>https://cdn.jsdelivr.net/npm/world-atlas@2/countries-110m.json</a:t>
              </a:r>
              <a:endParaRPr lang="en-US" u="sng" dirty="0">
                <a:latin typeface="Javanese Text" panose="02000000000000000000" pitchFamily="2" charset="0"/>
              </a:endParaRPr>
            </a:p>
            <a:p>
              <a:pPr marL="285750" lvl="0" indent="-285750">
                <a:buFont typeface="Wingdings" panose="05000000000000000000" pitchFamily="2" charset="2"/>
                <a:buChar char="v"/>
              </a:pPr>
              <a:endParaRPr lang="en-US" dirty="0">
                <a:latin typeface="Javanese Text" panose="02000000000000000000" pitchFamily="2" charset="0"/>
              </a:endParaRPr>
            </a:p>
            <a:p>
              <a:r>
                <a:rPr lang="en-US" sz="2800" b="1" dirty="0">
                  <a:solidFill>
                    <a:srgbClr val="CC0099"/>
                  </a:solidFill>
                  <a:latin typeface="Javanese Text" panose="02000000000000000000" pitchFamily="2" charset="0"/>
                </a:rPr>
                <a:t>Analysis</a:t>
              </a:r>
              <a:r>
                <a:rPr lang="en-US" dirty="0">
                  <a:solidFill>
                    <a:srgbClr val="CC0099"/>
                  </a:solidFill>
                  <a:latin typeface="Javanese Text" panose="02000000000000000000" pitchFamily="2" charset="0"/>
                </a:rPr>
                <a:t>:</a:t>
              </a:r>
            </a:p>
            <a:p>
              <a:r>
                <a:rPr lang="en-US" sz="2000" dirty="0">
                  <a:solidFill>
                    <a:srgbClr val="CC0099"/>
                  </a:solidFill>
                  <a:latin typeface="Javanese Text" panose="02000000000000000000" pitchFamily="2" charset="0"/>
                </a:rPr>
                <a:t>For better showing the lessons we learned from our history, we added other respiratory viruses in our analysis. Our horizontal comparison analysis demonstrates a the spread pattern of those similar viruses over time.</a:t>
              </a:r>
            </a:p>
            <a:p>
              <a:endParaRPr lang="en-US" dirty="0"/>
            </a:p>
          </p:txBody>
        </p:sp>
      </p:grpSp>
    </p:spTree>
    <p:extLst>
      <p:ext uri="{BB962C8B-B14F-4D97-AF65-F5344CB8AC3E}">
        <p14:creationId xmlns:p14="http://schemas.microsoft.com/office/powerpoint/2010/main" val="22182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4361A35-33BA-41CB-AF1F-7CF58DA86A3F}"/>
              </a:ext>
            </a:extLst>
          </p:cNvPr>
          <p:cNvGrpSpPr/>
          <p:nvPr/>
        </p:nvGrpSpPr>
        <p:grpSpPr>
          <a:xfrm>
            <a:off x="0" y="-36635"/>
            <a:ext cx="12192000" cy="6931269"/>
            <a:chOff x="0" y="-36635"/>
            <a:chExt cx="12192000" cy="6931269"/>
          </a:xfrm>
        </p:grpSpPr>
        <p:pic>
          <p:nvPicPr>
            <p:cNvPr id="4" name="Picture 3">
              <a:extLst>
                <a:ext uri="{FF2B5EF4-FFF2-40B4-BE49-F238E27FC236}">
                  <a16:creationId xmlns:a16="http://schemas.microsoft.com/office/drawing/2014/main" id="{4C47E72E-9A18-4FB9-AD2B-1F355DAF8E01}"/>
                </a:ext>
              </a:extLst>
            </p:cNvPr>
            <p:cNvPicPr>
              <a:picLocks noChangeAspect="1"/>
            </p:cNvPicPr>
            <p:nvPr/>
          </p:nvPicPr>
          <p:blipFill rotWithShape="1">
            <a:blip r:embed="rId2"/>
            <a:srcRect t="674" b="9035"/>
            <a:stretch/>
          </p:blipFill>
          <p:spPr>
            <a:xfrm>
              <a:off x="2074345" y="1272209"/>
              <a:ext cx="8035689" cy="4837043"/>
            </a:xfrm>
            <a:prstGeom prst="rect">
              <a:avLst/>
            </a:prstGeom>
          </p:spPr>
        </p:pic>
        <p:pic>
          <p:nvPicPr>
            <p:cNvPr id="6" name="Picture 5">
              <a:extLst>
                <a:ext uri="{FF2B5EF4-FFF2-40B4-BE49-F238E27FC236}">
                  <a16:creationId xmlns:a16="http://schemas.microsoft.com/office/drawing/2014/main" id="{5420E243-9AF7-4439-B231-5234A1098380}"/>
                </a:ext>
              </a:extLst>
            </p:cNvPr>
            <p:cNvPicPr>
              <a:picLocks noChangeAspect="1"/>
            </p:cNvPicPr>
            <p:nvPr/>
          </p:nvPicPr>
          <p:blipFill rotWithShape="1">
            <a:blip r:embed="rId3"/>
            <a:srcRect l="28979"/>
            <a:stretch/>
          </p:blipFill>
          <p:spPr>
            <a:xfrm>
              <a:off x="0" y="-36635"/>
              <a:ext cx="2104008" cy="6931269"/>
            </a:xfrm>
            <a:prstGeom prst="rect">
              <a:avLst/>
            </a:prstGeom>
          </p:spPr>
        </p:pic>
        <p:pic>
          <p:nvPicPr>
            <p:cNvPr id="7" name="Picture 6">
              <a:extLst>
                <a:ext uri="{FF2B5EF4-FFF2-40B4-BE49-F238E27FC236}">
                  <a16:creationId xmlns:a16="http://schemas.microsoft.com/office/drawing/2014/main" id="{41981B04-FA5C-479F-BEE8-92866BE2BF8B}"/>
                </a:ext>
              </a:extLst>
            </p:cNvPr>
            <p:cNvPicPr>
              <a:picLocks noChangeAspect="1"/>
            </p:cNvPicPr>
            <p:nvPr/>
          </p:nvPicPr>
          <p:blipFill>
            <a:blip r:embed="rId4"/>
            <a:stretch>
              <a:fillRect/>
            </a:stretch>
          </p:blipFill>
          <p:spPr>
            <a:xfrm>
              <a:off x="10087992" y="0"/>
              <a:ext cx="2104008" cy="6858000"/>
            </a:xfrm>
            <a:prstGeom prst="rect">
              <a:avLst/>
            </a:prstGeom>
          </p:spPr>
        </p:pic>
        <p:sp>
          <p:nvSpPr>
            <p:cNvPr id="8" name="TextBox 7">
              <a:extLst>
                <a:ext uri="{FF2B5EF4-FFF2-40B4-BE49-F238E27FC236}">
                  <a16:creationId xmlns:a16="http://schemas.microsoft.com/office/drawing/2014/main" id="{D96E358E-82BE-4C0B-9EC1-EA426A261CF9}"/>
                </a:ext>
              </a:extLst>
            </p:cNvPr>
            <p:cNvSpPr txBox="1"/>
            <p:nvPr/>
          </p:nvSpPr>
          <p:spPr>
            <a:xfrm>
              <a:off x="1964267" y="485325"/>
              <a:ext cx="8123724" cy="523220"/>
            </a:xfrm>
            <a:prstGeom prst="rect">
              <a:avLst/>
            </a:prstGeom>
            <a:noFill/>
          </p:spPr>
          <p:txBody>
            <a:bodyPr wrap="square" rtlCol="0">
              <a:spAutoFit/>
            </a:bodyPr>
            <a:lstStyle/>
            <a:p>
              <a:pPr algn="ctr"/>
              <a:r>
                <a:rPr lang="en-US" sz="2800" dirty="0">
                  <a:solidFill>
                    <a:schemeClr val="bg1"/>
                  </a:solidFill>
                  <a:latin typeface="Javanese Text" panose="02000000000000000000" pitchFamily="2" charset="0"/>
                </a:rPr>
                <a:t>Project Design: </a:t>
              </a:r>
            </a:p>
          </p:txBody>
        </p:sp>
      </p:grpSp>
    </p:spTree>
    <p:extLst>
      <p:ext uri="{BB962C8B-B14F-4D97-AF65-F5344CB8AC3E}">
        <p14:creationId xmlns:p14="http://schemas.microsoft.com/office/powerpoint/2010/main" val="1340227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46C735-9BD3-47F2-A86A-0C30A8ADF23D}"/>
              </a:ext>
            </a:extLst>
          </p:cNvPr>
          <p:cNvSpPr txBox="1"/>
          <p:nvPr/>
        </p:nvSpPr>
        <p:spPr>
          <a:xfrm>
            <a:off x="7290827" y="863071"/>
            <a:ext cx="989373" cy="584775"/>
          </a:xfrm>
          <a:prstGeom prst="rect">
            <a:avLst/>
          </a:prstGeom>
          <a:noFill/>
        </p:spPr>
        <p:txBody>
          <a:bodyPr wrap="none" rtlCol="0">
            <a:spAutoFit/>
          </a:bodyPr>
          <a:lstStyle/>
          <a:p>
            <a:r>
              <a:rPr lang="en-US" sz="3200" b="1" dirty="0">
                <a:solidFill>
                  <a:schemeClr val="bg1"/>
                </a:solidFill>
                <a:latin typeface="Javanese Text" panose="02000000000000000000" pitchFamily="2" charset="0"/>
              </a:rPr>
              <a:t>Map</a:t>
            </a:r>
          </a:p>
        </p:txBody>
      </p:sp>
      <p:grpSp>
        <p:nvGrpSpPr>
          <p:cNvPr id="2" name="Group 1">
            <a:extLst>
              <a:ext uri="{FF2B5EF4-FFF2-40B4-BE49-F238E27FC236}">
                <a16:creationId xmlns:a16="http://schemas.microsoft.com/office/drawing/2014/main" id="{F601A989-ED4A-4ABC-9F11-6E089C9E47E8}"/>
              </a:ext>
            </a:extLst>
          </p:cNvPr>
          <p:cNvGrpSpPr/>
          <p:nvPr/>
        </p:nvGrpSpPr>
        <p:grpSpPr>
          <a:xfrm>
            <a:off x="312373" y="0"/>
            <a:ext cx="11879626" cy="6858000"/>
            <a:chOff x="312373" y="0"/>
            <a:chExt cx="11879626" cy="6858000"/>
          </a:xfrm>
        </p:grpSpPr>
        <p:pic>
          <p:nvPicPr>
            <p:cNvPr id="12" name="Picture 11">
              <a:extLst>
                <a:ext uri="{FF2B5EF4-FFF2-40B4-BE49-F238E27FC236}">
                  <a16:creationId xmlns:a16="http://schemas.microsoft.com/office/drawing/2014/main" id="{6F6F4F88-B134-4867-A184-AA2DB61F5BCE}"/>
                </a:ext>
              </a:extLst>
            </p:cNvPr>
            <p:cNvPicPr>
              <a:picLocks noChangeAspect="1"/>
            </p:cNvPicPr>
            <p:nvPr/>
          </p:nvPicPr>
          <p:blipFill>
            <a:blip r:embed="rId2"/>
            <a:stretch>
              <a:fillRect/>
            </a:stretch>
          </p:blipFill>
          <p:spPr>
            <a:xfrm>
              <a:off x="3608584" y="0"/>
              <a:ext cx="8583415" cy="6858000"/>
            </a:xfrm>
            <a:prstGeom prst="rect">
              <a:avLst/>
            </a:prstGeom>
          </p:spPr>
        </p:pic>
        <p:sp>
          <p:nvSpPr>
            <p:cNvPr id="4" name="TextBox 3">
              <a:extLst>
                <a:ext uri="{FF2B5EF4-FFF2-40B4-BE49-F238E27FC236}">
                  <a16:creationId xmlns:a16="http://schemas.microsoft.com/office/drawing/2014/main" id="{AE36200E-D063-4465-8F91-E175DC1D2640}"/>
                </a:ext>
              </a:extLst>
            </p:cNvPr>
            <p:cNvSpPr txBox="1"/>
            <p:nvPr/>
          </p:nvSpPr>
          <p:spPr>
            <a:xfrm>
              <a:off x="312373" y="292811"/>
              <a:ext cx="6766596" cy="584775"/>
            </a:xfrm>
            <a:prstGeom prst="rect">
              <a:avLst/>
            </a:prstGeom>
            <a:noFill/>
          </p:spPr>
          <p:txBody>
            <a:bodyPr wrap="none" rtlCol="0">
              <a:spAutoFit/>
            </a:bodyPr>
            <a:lstStyle/>
            <a:p>
              <a:r>
                <a:rPr lang="en-US" sz="3200" dirty="0">
                  <a:solidFill>
                    <a:schemeClr val="bg1"/>
                  </a:solidFill>
                  <a:latin typeface="Javanese Text" panose="02000000000000000000" pitchFamily="2" charset="0"/>
                </a:rPr>
                <a:t>Close look of each </a:t>
              </a:r>
              <a:r>
                <a:rPr lang="en-US" sz="3200" dirty="0">
                  <a:solidFill>
                    <a:schemeClr val="tx1">
                      <a:lumMod val="75000"/>
                      <a:lumOff val="25000"/>
                    </a:schemeClr>
                  </a:solidFill>
                  <a:latin typeface="Javanese Text" panose="02000000000000000000" pitchFamily="2" charset="0"/>
                </a:rPr>
                <a:t>part on the project</a:t>
              </a:r>
            </a:p>
          </p:txBody>
        </p:sp>
        <p:pic>
          <p:nvPicPr>
            <p:cNvPr id="6" name="Picture 5" descr="A close up of a map&#10;&#10;Description automatically generated">
              <a:extLst>
                <a:ext uri="{FF2B5EF4-FFF2-40B4-BE49-F238E27FC236}">
                  <a16:creationId xmlns:a16="http://schemas.microsoft.com/office/drawing/2014/main" id="{72D5CB04-2D42-4D81-8960-20F0A596E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361" y="1500188"/>
              <a:ext cx="8353859" cy="5079516"/>
            </a:xfrm>
            <a:prstGeom prst="rect">
              <a:avLst/>
            </a:prstGeom>
          </p:spPr>
        </p:pic>
        <p:sp>
          <p:nvSpPr>
            <p:cNvPr id="13" name="TextBox 12">
              <a:extLst>
                <a:ext uri="{FF2B5EF4-FFF2-40B4-BE49-F238E27FC236}">
                  <a16:creationId xmlns:a16="http://schemas.microsoft.com/office/drawing/2014/main" id="{A75A7A51-BB01-46CA-AF28-6CB68A75B771}"/>
                </a:ext>
              </a:extLst>
            </p:cNvPr>
            <p:cNvSpPr txBox="1"/>
            <p:nvPr/>
          </p:nvSpPr>
          <p:spPr>
            <a:xfrm>
              <a:off x="410817" y="1603513"/>
              <a:ext cx="2968212" cy="2677656"/>
            </a:xfrm>
            <a:prstGeom prst="rect">
              <a:avLst/>
            </a:prstGeom>
            <a:noFill/>
          </p:spPr>
          <p:txBody>
            <a:bodyPr wrap="square" rtlCol="0">
              <a:spAutoFit/>
            </a:bodyPr>
            <a:lstStyle/>
            <a:p>
              <a:r>
                <a:rPr lang="en-US" sz="2400" dirty="0">
                  <a:solidFill>
                    <a:schemeClr val="bg1"/>
                  </a:solidFill>
                  <a:latin typeface="Javanese Text" panose="02000000000000000000" pitchFamily="2" charset="0"/>
                </a:rPr>
                <a:t>Map is one of the best tool for visualizing the density of  viruses spreading over the world with the color scale</a:t>
              </a:r>
              <a:r>
                <a:rPr lang="en-US" dirty="0">
                  <a:solidFill>
                    <a:schemeClr val="bg1"/>
                  </a:solidFill>
                  <a:latin typeface="Javanese Text" panose="02000000000000000000" pitchFamily="2" charset="0"/>
                </a:rPr>
                <a:t>. </a:t>
              </a:r>
            </a:p>
          </p:txBody>
        </p:sp>
      </p:grpSp>
    </p:spTree>
    <p:extLst>
      <p:ext uri="{BB962C8B-B14F-4D97-AF65-F5344CB8AC3E}">
        <p14:creationId xmlns:p14="http://schemas.microsoft.com/office/powerpoint/2010/main" val="1923194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F6A588-F217-458D-9557-54A453F59854}"/>
              </a:ext>
            </a:extLst>
          </p:cNvPr>
          <p:cNvGrpSpPr/>
          <p:nvPr/>
        </p:nvGrpSpPr>
        <p:grpSpPr>
          <a:xfrm>
            <a:off x="-5031" y="-1"/>
            <a:ext cx="12197031" cy="6860831"/>
            <a:chOff x="-5031" y="-1"/>
            <a:chExt cx="12197031" cy="6860831"/>
          </a:xfrm>
        </p:grpSpPr>
        <p:pic>
          <p:nvPicPr>
            <p:cNvPr id="6" name="Picture 5">
              <a:extLst>
                <a:ext uri="{FF2B5EF4-FFF2-40B4-BE49-F238E27FC236}">
                  <a16:creationId xmlns:a16="http://schemas.microsoft.com/office/drawing/2014/main" id="{48085809-FD76-4E87-B3D0-5F27C55BC583}"/>
                </a:ext>
              </a:extLst>
            </p:cNvPr>
            <p:cNvPicPr>
              <a:picLocks noChangeAspect="1"/>
            </p:cNvPicPr>
            <p:nvPr/>
          </p:nvPicPr>
          <p:blipFill>
            <a:blip r:embed="rId2"/>
            <a:stretch>
              <a:fillRect/>
            </a:stretch>
          </p:blipFill>
          <p:spPr>
            <a:xfrm>
              <a:off x="-5031" y="-1"/>
              <a:ext cx="12197031" cy="6860831"/>
            </a:xfrm>
            <a:prstGeom prst="rect">
              <a:avLst/>
            </a:prstGeom>
          </p:spPr>
        </p:pic>
        <p:sp>
          <p:nvSpPr>
            <p:cNvPr id="8" name="TextBox 7">
              <a:extLst>
                <a:ext uri="{FF2B5EF4-FFF2-40B4-BE49-F238E27FC236}">
                  <a16:creationId xmlns:a16="http://schemas.microsoft.com/office/drawing/2014/main" id="{6A338BCF-83DE-4663-A442-AD44629723D5}"/>
                </a:ext>
              </a:extLst>
            </p:cNvPr>
            <p:cNvSpPr txBox="1"/>
            <p:nvPr/>
          </p:nvSpPr>
          <p:spPr>
            <a:xfrm>
              <a:off x="1086081" y="1235297"/>
              <a:ext cx="3253690" cy="3108543"/>
            </a:xfrm>
            <a:prstGeom prst="rect">
              <a:avLst/>
            </a:prstGeom>
            <a:noFill/>
          </p:spPr>
          <p:txBody>
            <a:bodyPr wrap="square" rtlCol="0">
              <a:spAutoFit/>
            </a:bodyPr>
            <a:lstStyle/>
            <a:p>
              <a:r>
                <a:rPr lang="en-US" sz="2800" dirty="0">
                  <a:solidFill>
                    <a:srgbClr val="CC0099"/>
                  </a:solidFill>
                  <a:latin typeface="Javanese Text" panose="02000000000000000000" pitchFamily="2" charset="0"/>
                </a:rPr>
                <a:t>The dynamic globe demonstrates a model how viruses spread from one region to another violently and globally </a:t>
              </a:r>
            </a:p>
          </p:txBody>
        </p:sp>
      </p:grpSp>
      <p:pic>
        <p:nvPicPr>
          <p:cNvPr id="9" name="Picture 8" descr="A picture containing game&#10;&#10;Description automatically generated">
            <a:extLst>
              <a:ext uri="{FF2B5EF4-FFF2-40B4-BE49-F238E27FC236}">
                <a16:creationId xmlns:a16="http://schemas.microsoft.com/office/drawing/2014/main" id="{283C98DE-223D-430A-8BD5-2E4CF975D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220" y="935262"/>
            <a:ext cx="6151699" cy="4987475"/>
          </a:xfrm>
          <a:prstGeom prst="rect">
            <a:avLst/>
          </a:prstGeom>
        </p:spPr>
      </p:pic>
    </p:spTree>
    <p:extLst>
      <p:ext uri="{BB962C8B-B14F-4D97-AF65-F5344CB8AC3E}">
        <p14:creationId xmlns:p14="http://schemas.microsoft.com/office/powerpoint/2010/main" val="149389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973C23D-7BB3-4096-8159-26F7B66907C6}"/>
              </a:ext>
            </a:extLst>
          </p:cNvPr>
          <p:cNvGrpSpPr/>
          <p:nvPr/>
        </p:nvGrpSpPr>
        <p:grpSpPr>
          <a:xfrm>
            <a:off x="0" y="0"/>
            <a:ext cx="11672888" cy="6858000"/>
            <a:chOff x="0" y="0"/>
            <a:chExt cx="11672888" cy="6858000"/>
          </a:xfrm>
        </p:grpSpPr>
        <p:pic>
          <p:nvPicPr>
            <p:cNvPr id="7" name="Picture 6">
              <a:extLst>
                <a:ext uri="{FF2B5EF4-FFF2-40B4-BE49-F238E27FC236}">
                  <a16:creationId xmlns:a16="http://schemas.microsoft.com/office/drawing/2014/main" id="{D5005BB1-8B19-4301-B241-8C088B7D6181}"/>
                </a:ext>
              </a:extLst>
            </p:cNvPr>
            <p:cNvPicPr>
              <a:picLocks noChangeAspect="1"/>
            </p:cNvPicPr>
            <p:nvPr/>
          </p:nvPicPr>
          <p:blipFill rotWithShape="1">
            <a:blip r:embed="rId2"/>
            <a:srcRect l="36621"/>
            <a:stretch/>
          </p:blipFill>
          <p:spPr>
            <a:xfrm>
              <a:off x="0" y="0"/>
              <a:ext cx="6559826" cy="6858000"/>
            </a:xfrm>
            <a:prstGeom prst="rect">
              <a:avLst/>
            </a:prstGeom>
          </p:spPr>
        </p:pic>
        <p:sp>
          <p:nvSpPr>
            <p:cNvPr id="8" name="TextBox 7">
              <a:extLst>
                <a:ext uri="{FF2B5EF4-FFF2-40B4-BE49-F238E27FC236}">
                  <a16:creationId xmlns:a16="http://schemas.microsoft.com/office/drawing/2014/main" id="{0094BA75-33EC-473F-8EDE-5511CBA5AB87}"/>
                </a:ext>
              </a:extLst>
            </p:cNvPr>
            <p:cNvSpPr txBox="1"/>
            <p:nvPr/>
          </p:nvSpPr>
          <p:spPr>
            <a:xfrm>
              <a:off x="7086600" y="628650"/>
              <a:ext cx="4586288" cy="5693866"/>
            </a:xfrm>
            <a:prstGeom prst="rect">
              <a:avLst/>
            </a:prstGeom>
            <a:noFill/>
          </p:spPr>
          <p:txBody>
            <a:bodyPr wrap="square" rtlCol="0">
              <a:spAutoFit/>
            </a:bodyPr>
            <a:lstStyle/>
            <a:p>
              <a:r>
                <a:rPr lang="en-US" sz="2800" dirty="0">
                  <a:solidFill>
                    <a:schemeClr val="bg1"/>
                  </a:solidFill>
                  <a:latin typeface="Javanese Text" panose="02000000000000000000" pitchFamily="2" charset="0"/>
                </a:rPr>
                <a:t>Bubble plot is another attractive way for demonstrating data. </a:t>
              </a:r>
            </a:p>
            <a:p>
              <a:r>
                <a:rPr lang="en-US" sz="2800" dirty="0">
                  <a:solidFill>
                    <a:schemeClr val="bg1"/>
                  </a:solidFill>
                  <a:latin typeface="Javanese Text" panose="02000000000000000000" pitchFamily="2" charset="0"/>
                </a:rPr>
                <a:t>The specialty in this plot is using a switch button to control the display to emphasize different features. </a:t>
              </a:r>
            </a:p>
            <a:p>
              <a:r>
                <a:rPr lang="en-US" sz="2800" dirty="0">
                  <a:solidFill>
                    <a:schemeClr val="bg1"/>
                  </a:solidFill>
                  <a:latin typeface="Javanese Text" panose="02000000000000000000" pitchFamily="2" charset="0"/>
                </a:rPr>
                <a:t>For example, one can emphasize different viruses over time or show virus intensity in different continents. </a:t>
              </a:r>
            </a:p>
          </p:txBody>
        </p:sp>
      </p:grpSp>
      <p:pic>
        <p:nvPicPr>
          <p:cNvPr id="4" name="Picture 3" descr="A picture containing screenshot&#10;&#10;Description automatically generated">
            <a:extLst>
              <a:ext uri="{FF2B5EF4-FFF2-40B4-BE49-F238E27FC236}">
                <a16:creationId xmlns:a16="http://schemas.microsoft.com/office/drawing/2014/main" id="{C8BF092B-7013-4F48-A41D-58A7AB328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293710"/>
            <a:ext cx="5615075" cy="6270579"/>
          </a:xfrm>
          <a:prstGeom prst="rect">
            <a:avLst/>
          </a:prstGeom>
        </p:spPr>
      </p:pic>
    </p:spTree>
    <p:extLst>
      <p:ext uri="{BB962C8B-B14F-4D97-AF65-F5344CB8AC3E}">
        <p14:creationId xmlns:p14="http://schemas.microsoft.com/office/powerpoint/2010/main" val="45080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8DBDA9B-77F1-425B-B077-1E25CA2D4D1C}"/>
              </a:ext>
            </a:extLst>
          </p:cNvPr>
          <p:cNvGrpSpPr/>
          <p:nvPr/>
        </p:nvGrpSpPr>
        <p:grpSpPr>
          <a:xfrm>
            <a:off x="0" y="0"/>
            <a:ext cx="11873552" cy="6858000"/>
            <a:chOff x="0" y="0"/>
            <a:chExt cx="11873552" cy="6858000"/>
          </a:xfrm>
        </p:grpSpPr>
        <p:pic>
          <p:nvPicPr>
            <p:cNvPr id="6" name="Picture 5">
              <a:extLst>
                <a:ext uri="{FF2B5EF4-FFF2-40B4-BE49-F238E27FC236}">
                  <a16:creationId xmlns:a16="http://schemas.microsoft.com/office/drawing/2014/main" id="{152E57F8-3DF7-49A4-B350-C46910751A28}"/>
                </a:ext>
              </a:extLst>
            </p:cNvPr>
            <p:cNvPicPr>
              <a:picLocks noChangeAspect="1"/>
            </p:cNvPicPr>
            <p:nvPr/>
          </p:nvPicPr>
          <p:blipFill rotWithShape="1">
            <a:blip r:embed="rId2"/>
            <a:srcRect l="22151"/>
            <a:stretch/>
          </p:blipFill>
          <p:spPr>
            <a:xfrm>
              <a:off x="0" y="0"/>
              <a:ext cx="8057563" cy="6858000"/>
            </a:xfrm>
            <a:prstGeom prst="rect">
              <a:avLst/>
            </a:prstGeom>
          </p:spPr>
        </p:pic>
        <p:sp>
          <p:nvSpPr>
            <p:cNvPr id="8" name="TextBox 7">
              <a:extLst>
                <a:ext uri="{FF2B5EF4-FFF2-40B4-BE49-F238E27FC236}">
                  <a16:creationId xmlns:a16="http://schemas.microsoft.com/office/drawing/2014/main" id="{284A30FB-85CE-4127-B0A3-0493583D171B}"/>
                </a:ext>
              </a:extLst>
            </p:cNvPr>
            <p:cNvSpPr txBox="1"/>
            <p:nvPr/>
          </p:nvSpPr>
          <p:spPr>
            <a:xfrm>
              <a:off x="8306937" y="681399"/>
              <a:ext cx="3566615" cy="5109091"/>
            </a:xfrm>
            <a:prstGeom prst="rect">
              <a:avLst/>
            </a:prstGeom>
            <a:noFill/>
          </p:spPr>
          <p:txBody>
            <a:bodyPr wrap="square" rtlCol="0">
              <a:spAutoFit/>
            </a:bodyPr>
            <a:lstStyle/>
            <a:p>
              <a:r>
                <a:rPr lang="en-US" sz="2800" dirty="0">
                  <a:solidFill>
                    <a:schemeClr val="bg1"/>
                  </a:solidFill>
                  <a:latin typeface="Javanese Text" panose="02000000000000000000" pitchFamily="2" charset="0"/>
                </a:rPr>
                <a:t>A bar chart can display the analysis result on individual virus effects over  time. </a:t>
              </a:r>
            </a:p>
            <a:p>
              <a:r>
                <a:rPr lang="en-US" sz="2800" dirty="0">
                  <a:solidFill>
                    <a:schemeClr val="bg1"/>
                  </a:solidFill>
                  <a:latin typeface="Javanese Text" panose="02000000000000000000" pitchFamily="2" charset="0"/>
                </a:rPr>
                <a:t>This vertical analysis is comparing the cases between diagnostic confirmed and number of deaths. </a:t>
              </a:r>
            </a:p>
            <a:p>
              <a:endParaRPr lang="en-US" dirty="0"/>
            </a:p>
          </p:txBody>
        </p:sp>
      </p:grpSp>
      <p:pic>
        <p:nvPicPr>
          <p:cNvPr id="7" name="Picture 6" descr="A screenshot of a cell phone&#10;&#10;Description automatically generated">
            <a:extLst>
              <a:ext uri="{FF2B5EF4-FFF2-40B4-BE49-F238E27FC236}">
                <a16:creationId xmlns:a16="http://schemas.microsoft.com/office/drawing/2014/main" id="{569949E7-0BDD-4883-BF4E-8A771768E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59" y="635488"/>
            <a:ext cx="6781841" cy="5587024"/>
          </a:xfrm>
          <a:prstGeom prst="rect">
            <a:avLst/>
          </a:prstGeom>
        </p:spPr>
      </p:pic>
    </p:spTree>
    <p:extLst>
      <p:ext uri="{BB962C8B-B14F-4D97-AF65-F5344CB8AC3E}">
        <p14:creationId xmlns:p14="http://schemas.microsoft.com/office/powerpoint/2010/main" val="163203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3757AB4-D60E-4CA8-8794-A491B650FAAE}"/>
              </a:ext>
            </a:extLst>
          </p:cNvPr>
          <p:cNvGrpSpPr/>
          <p:nvPr/>
        </p:nvGrpSpPr>
        <p:grpSpPr>
          <a:xfrm>
            <a:off x="419410" y="0"/>
            <a:ext cx="11353179" cy="6858000"/>
            <a:chOff x="394873" y="-185738"/>
            <a:chExt cx="11353179" cy="6858000"/>
          </a:xfrm>
        </p:grpSpPr>
        <p:pic>
          <p:nvPicPr>
            <p:cNvPr id="9" name="Picture 8">
              <a:extLst>
                <a:ext uri="{FF2B5EF4-FFF2-40B4-BE49-F238E27FC236}">
                  <a16:creationId xmlns:a16="http://schemas.microsoft.com/office/drawing/2014/main" id="{8489A56F-C752-45E9-8ED1-A62CD5DB3AB7}"/>
                </a:ext>
              </a:extLst>
            </p:cNvPr>
            <p:cNvPicPr>
              <a:picLocks noChangeAspect="1"/>
            </p:cNvPicPr>
            <p:nvPr/>
          </p:nvPicPr>
          <p:blipFill rotWithShape="1">
            <a:blip r:embed="rId2"/>
            <a:srcRect t="8438"/>
            <a:stretch/>
          </p:blipFill>
          <p:spPr>
            <a:xfrm>
              <a:off x="443948" y="-185738"/>
              <a:ext cx="11304104" cy="6858000"/>
            </a:xfrm>
            <a:prstGeom prst="rect">
              <a:avLst/>
            </a:prstGeom>
          </p:spPr>
        </p:pic>
        <p:grpSp>
          <p:nvGrpSpPr>
            <p:cNvPr id="8" name="Group 7">
              <a:extLst>
                <a:ext uri="{FF2B5EF4-FFF2-40B4-BE49-F238E27FC236}">
                  <a16:creationId xmlns:a16="http://schemas.microsoft.com/office/drawing/2014/main" id="{0C51024A-4C60-47B2-BA1F-D8CC2C5A3C62}"/>
                </a:ext>
              </a:extLst>
            </p:cNvPr>
            <p:cNvGrpSpPr/>
            <p:nvPr/>
          </p:nvGrpSpPr>
          <p:grpSpPr>
            <a:xfrm>
              <a:off x="4091816" y="1604352"/>
              <a:ext cx="7460974" cy="4935897"/>
              <a:chOff x="2595752" y="1484782"/>
              <a:chExt cx="6344535" cy="4153480"/>
            </a:xfrm>
          </p:grpSpPr>
          <p:pic>
            <p:nvPicPr>
              <p:cNvPr id="5" name="Picture 4" descr="A close up of text on a white background&#10;&#10;Description automatically generated">
                <a:extLst>
                  <a:ext uri="{FF2B5EF4-FFF2-40B4-BE49-F238E27FC236}">
                    <a16:creationId xmlns:a16="http://schemas.microsoft.com/office/drawing/2014/main" id="{7743C94D-42BA-4079-A34B-DF1A3709F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752" y="1484782"/>
                <a:ext cx="3210373" cy="415348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B7915B-42AE-4263-9495-09A77EBB47C8}"/>
                  </a:ext>
                </a:extLst>
              </p:cNvPr>
              <p:cNvPicPr>
                <a:picLocks noChangeAspect="1"/>
              </p:cNvPicPr>
              <p:nvPr/>
            </p:nvPicPr>
            <p:blipFill rotWithShape="1">
              <a:blip r:embed="rId4">
                <a:extLst>
                  <a:ext uri="{28A0092B-C50C-407E-A947-70E740481C1C}">
                    <a14:useLocalDpi xmlns:a14="http://schemas.microsoft.com/office/drawing/2010/main" val="0"/>
                  </a:ext>
                </a:extLst>
              </a:blip>
              <a:srcRect t="2896"/>
              <a:stretch/>
            </p:blipFill>
            <p:spPr>
              <a:xfrm>
                <a:off x="5806125" y="1484782"/>
                <a:ext cx="3134162" cy="4153480"/>
              </a:xfrm>
              <a:prstGeom prst="rect">
                <a:avLst/>
              </a:prstGeom>
            </p:spPr>
          </p:pic>
        </p:grpSp>
        <p:sp>
          <p:nvSpPr>
            <p:cNvPr id="10" name="TextBox 9">
              <a:extLst>
                <a:ext uri="{FF2B5EF4-FFF2-40B4-BE49-F238E27FC236}">
                  <a16:creationId xmlns:a16="http://schemas.microsoft.com/office/drawing/2014/main" id="{BF91B7A4-DCD0-4A79-87E2-D73CE837DB0A}"/>
                </a:ext>
              </a:extLst>
            </p:cNvPr>
            <p:cNvSpPr txBox="1"/>
            <p:nvPr/>
          </p:nvSpPr>
          <p:spPr>
            <a:xfrm>
              <a:off x="394873" y="133511"/>
              <a:ext cx="10455551" cy="1338828"/>
            </a:xfrm>
            <a:prstGeom prst="rect">
              <a:avLst/>
            </a:prstGeom>
            <a:noFill/>
          </p:spPr>
          <p:txBody>
            <a:bodyPr wrap="square" rtlCol="0">
              <a:spAutoFit/>
            </a:bodyPr>
            <a:lstStyle/>
            <a:p>
              <a:pPr marL="457200" indent="-457200">
                <a:buFont typeface="Wingdings" panose="05000000000000000000" pitchFamily="2" charset="2"/>
                <a:buChar char="ü"/>
              </a:pPr>
              <a:r>
                <a:rPr lang="en-US" sz="2700" dirty="0">
                  <a:solidFill>
                    <a:srgbClr val="CC0099"/>
                  </a:solidFill>
                  <a:latin typeface="Javanese Text" panose="02000000000000000000" pitchFamily="2" charset="0"/>
                </a:rPr>
                <a:t>We use classical line chart for its intuitive demonstration ability. As you checking, you will find the line chart is easily to see different pattern that those 3 viruses formed. </a:t>
              </a:r>
            </a:p>
          </p:txBody>
        </p:sp>
        <p:sp>
          <p:nvSpPr>
            <p:cNvPr id="3" name="TextBox 2">
              <a:extLst>
                <a:ext uri="{FF2B5EF4-FFF2-40B4-BE49-F238E27FC236}">
                  <a16:creationId xmlns:a16="http://schemas.microsoft.com/office/drawing/2014/main" id="{667AA052-E47A-4880-816D-132389C0CC8F}"/>
                </a:ext>
              </a:extLst>
            </p:cNvPr>
            <p:cNvSpPr txBox="1"/>
            <p:nvPr/>
          </p:nvSpPr>
          <p:spPr>
            <a:xfrm>
              <a:off x="394873" y="1604352"/>
              <a:ext cx="3501681" cy="2862322"/>
            </a:xfrm>
            <a:prstGeom prst="rect">
              <a:avLst/>
            </a:prstGeom>
            <a:noFill/>
          </p:spPr>
          <p:txBody>
            <a:bodyPr wrap="square" rtlCol="0">
              <a:spAutoFit/>
            </a:bodyPr>
            <a:lstStyle/>
            <a:p>
              <a:pPr marL="457200" indent="-457200">
                <a:buFont typeface="Wingdings" panose="05000000000000000000" pitchFamily="2" charset="2"/>
                <a:buChar char="ü"/>
              </a:pPr>
              <a:r>
                <a:rPr lang="en-US" sz="2700" dirty="0">
                  <a:solidFill>
                    <a:srgbClr val="CC0099"/>
                  </a:solidFill>
                  <a:latin typeface="Javanese Text" panose="02000000000000000000" pitchFamily="2" charset="0"/>
                </a:rPr>
                <a:t>The line chart analysis revealing the more current virus pandemic, the more live threatening. </a:t>
              </a:r>
            </a:p>
            <a:p>
              <a:endParaRPr lang="en-US" dirty="0"/>
            </a:p>
          </p:txBody>
        </p:sp>
      </p:grpSp>
    </p:spTree>
    <p:extLst>
      <p:ext uri="{BB962C8B-B14F-4D97-AF65-F5344CB8AC3E}">
        <p14:creationId xmlns:p14="http://schemas.microsoft.com/office/powerpoint/2010/main" val="149008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AA5F35A-0D40-458F-AA7E-E36D5DDAC00D}"/>
              </a:ext>
            </a:extLst>
          </p:cNvPr>
          <p:cNvGrpSpPr/>
          <p:nvPr/>
        </p:nvGrpSpPr>
        <p:grpSpPr>
          <a:xfrm>
            <a:off x="0" y="0"/>
            <a:ext cx="12192000" cy="6858001"/>
            <a:chOff x="0" y="0"/>
            <a:chExt cx="12192000" cy="6858001"/>
          </a:xfrm>
        </p:grpSpPr>
        <p:grpSp>
          <p:nvGrpSpPr>
            <p:cNvPr id="19" name="Group 18">
              <a:extLst>
                <a:ext uri="{FF2B5EF4-FFF2-40B4-BE49-F238E27FC236}">
                  <a16:creationId xmlns:a16="http://schemas.microsoft.com/office/drawing/2014/main" id="{1A4EE94F-CDDE-46EC-9325-417456689BD4}"/>
                </a:ext>
              </a:extLst>
            </p:cNvPr>
            <p:cNvGrpSpPr/>
            <p:nvPr/>
          </p:nvGrpSpPr>
          <p:grpSpPr>
            <a:xfrm>
              <a:off x="0" y="0"/>
              <a:ext cx="12192000" cy="6858001"/>
              <a:chOff x="0" y="0"/>
              <a:chExt cx="12192000" cy="6858001"/>
            </a:xfrm>
          </p:grpSpPr>
          <p:grpSp>
            <p:nvGrpSpPr>
              <p:cNvPr id="16" name="Group 15">
                <a:extLst>
                  <a:ext uri="{FF2B5EF4-FFF2-40B4-BE49-F238E27FC236}">
                    <a16:creationId xmlns:a16="http://schemas.microsoft.com/office/drawing/2014/main" id="{64F67C1D-E9E0-4E29-AE97-4E8C01E65D4C}"/>
                  </a:ext>
                </a:extLst>
              </p:cNvPr>
              <p:cNvGrpSpPr/>
              <p:nvPr/>
            </p:nvGrpSpPr>
            <p:grpSpPr>
              <a:xfrm>
                <a:off x="0" y="1"/>
                <a:ext cx="7407966" cy="6858000"/>
                <a:chOff x="0" y="0"/>
                <a:chExt cx="7900988" cy="7326969"/>
              </a:xfrm>
            </p:grpSpPr>
            <p:pic>
              <p:nvPicPr>
                <p:cNvPr id="13" name="Picture 12" descr="A close up of a map&#10;&#10;Description automatically generated">
                  <a:extLst>
                    <a:ext uri="{FF2B5EF4-FFF2-40B4-BE49-F238E27FC236}">
                      <a16:creationId xmlns:a16="http://schemas.microsoft.com/office/drawing/2014/main" id="{ECEF27D0-9017-4BDE-B918-DCD578AFE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900988" cy="3567627"/>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F2049CFF-96A4-4397-9A53-6CDF7616F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67627"/>
                  <a:ext cx="7900988" cy="3759342"/>
                </a:xfrm>
                <a:prstGeom prst="rect">
                  <a:avLst/>
                </a:prstGeom>
              </p:spPr>
            </p:pic>
          </p:grpSp>
          <p:pic>
            <p:nvPicPr>
              <p:cNvPr id="18" name="Picture 17" descr="A picture containing table, clock, flower, man&#10;&#10;Description automatically generated">
                <a:extLst>
                  <a:ext uri="{FF2B5EF4-FFF2-40B4-BE49-F238E27FC236}">
                    <a16:creationId xmlns:a16="http://schemas.microsoft.com/office/drawing/2014/main" id="{A3955633-71C1-40CF-BAEC-D64126A3D460}"/>
                  </a:ext>
                </a:extLst>
              </p:cNvPr>
              <p:cNvPicPr>
                <a:picLocks noChangeAspect="1"/>
              </p:cNvPicPr>
              <p:nvPr/>
            </p:nvPicPr>
            <p:blipFill rotWithShape="1">
              <a:blip r:embed="rId4">
                <a:extLst>
                  <a:ext uri="{28A0092B-C50C-407E-A947-70E740481C1C}">
                    <a14:useLocalDpi xmlns:a14="http://schemas.microsoft.com/office/drawing/2010/main" val="0"/>
                  </a:ext>
                </a:extLst>
              </a:blip>
              <a:srcRect l="53747"/>
              <a:stretch/>
            </p:blipFill>
            <p:spPr>
              <a:xfrm>
                <a:off x="7407966" y="0"/>
                <a:ext cx="4784034" cy="6858000"/>
              </a:xfrm>
              <a:prstGeom prst="rect">
                <a:avLst/>
              </a:prstGeom>
            </p:spPr>
          </p:pic>
        </p:grpSp>
        <p:sp>
          <p:nvSpPr>
            <p:cNvPr id="20" name="TextBox 19">
              <a:extLst>
                <a:ext uri="{FF2B5EF4-FFF2-40B4-BE49-F238E27FC236}">
                  <a16:creationId xmlns:a16="http://schemas.microsoft.com/office/drawing/2014/main" id="{571A066B-548D-41CD-A286-815E7A060400}"/>
                </a:ext>
              </a:extLst>
            </p:cNvPr>
            <p:cNvSpPr txBox="1"/>
            <p:nvPr/>
          </p:nvSpPr>
          <p:spPr>
            <a:xfrm>
              <a:off x="7494704" y="1392895"/>
              <a:ext cx="4610558" cy="2000548"/>
            </a:xfrm>
            <a:prstGeom prst="rect">
              <a:avLst/>
            </a:prstGeom>
            <a:noFill/>
          </p:spPr>
          <p:txBody>
            <a:bodyPr wrap="none" rtlCol="0">
              <a:spAutoFit/>
            </a:bodyPr>
            <a:lstStyle/>
            <a:p>
              <a:pPr algn="ctr"/>
              <a:r>
                <a:rPr lang="en-US" sz="3600" b="1" dirty="0">
                  <a:solidFill>
                    <a:srgbClr val="CC0099"/>
                  </a:solidFill>
                  <a:latin typeface="Javanese Text" panose="02000000000000000000" pitchFamily="2" charset="0"/>
                </a:rPr>
                <a:t>What a fantastic work </a:t>
              </a:r>
            </a:p>
            <a:p>
              <a:pPr algn="ctr"/>
              <a:r>
                <a:rPr lang="en-US" sz="3600" b="1" dirty="0">
                  <a:solidFill>
                    <a:srgbClr val="CC0099"/>
                  </a:solidFill>
                  <a:latin typeface="Javanese Text" panose="02000000000000000000" pitchFamily="2" charset="0"/>
                </a:rPr>
                <a:t>in just two weeks!</a:t>
              </a:r>
            </a:p>
            <a:p>
              <a:pPr algn="ctr"/>
              <a:endParaRPr lang="en-US" sz="1200" b="1" dirty="0">
                <a:solidFill>
                  <a:srgbClr val="CC0099"/>
                </a:solidFill>
                <a:latin typeface="Javanese Text" panose="02000000000000000000" pitchFamily="2" charset="0"/>
              </a:endParaRPr>
            </a:p>
            <a:p>
              <a:pPr algn="ctr"/>
              <a:r>
                <a:rPr lang="en-US" sz="4000" b="1" dirty="0">
                  <a:solidFill>
                    <a:srgbClr val="CC0099"/>
                  </a:solidFill>
                  <a:latin typeface="Javanese Text" panose="02000000000000000000" pitchFamily="2" charset="0"/>
                </a:rPr>
                <a:t>Cheers !</a:t>
              </a:r>
              <a:r>
                <a:rPr lang="en-US" b="1" dirty="0">
                  <a:solidFill>
                    <a:srgbClr val="CC0099"/>
                  </a:solidFill>
                  <a:latin typeface="Javanese Text" panose="02000000000000000000" pitchFamily="2" charset="0"/>
                </a:rPr>
                <a:t> </a:t>
              </a:r>
            </a:p>
          </p:txBody>
        </p:sp>
      </p:grpSp>
    </p:spTree>
    <p:extLst>
      <p:ext uri="{BB962C8B-B14F-4D97-AF65-F5344CB8AC3E}">
        <p14:creationId xmlns:p14="http://schemas.microsoft.com/office/powerpoint/2010/main" val="3056042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1793</TotalTime>
  <Words>526</Words>
  <Application>Microsoft Office PowerPoint</Application>
  <PresentationFormat>Widescreen</PresentationFormat>
  <Paragraphs>56</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Javanese Text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foxrun one</dc:creator>
  <cp:lastModifiedBy>foxrun one</cp:lastModifiedBy>
  <cp:revision>83</cp:revision>
  <dcterms:created xsi:type="dcterms:W3CDTF">2020-02-27T02:22:30Z</dcterms:created>
  <dcterms:modified xsi:type="dcterms:W3CDTF">2020-03-01T01:02:42Z</dcterms:modified>
</cp:coreProperties>
</file>